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3" r:id="rId1"/>
  </p:sldMasterIdLst>
  <p:notesMasterIdLst>
    <p:notesMasterId r:id="rId8"/>
  </p:notesMasterIdLst>
  <p:handoutMasterIdLst>
    <p:handoutMasterId r:id="rId9"/>
  </p:handoutMasterIdLst>
  <p:sldIdLst>
    <p:sldId id="1050" r:id="rId2"/>
    <p:sldId id="1054" r:id="rId3"/>
    <p:sldId id="1052" r:id="rId4"/>
    <p:sldId id="1053" r:id="rId5"/>
    <p:sldId id="1055" r:id="rId6"/>
    <p:sldId id="1056" r:id="rId7"/>
  </p:sldIdLst>
  <p:sldSz cx="9144000" cy="6858000" type="screen4x3"/>
  <p:notesSz cx="9356725" cy="70532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FF5050"/>
    <a:srgbClr val="FFFFFF"/>
    <a:srgbClr val="FFFF99"/>
    <a:srgbClr val="FFFFCC"/>
    <a:srgbClr val="E6E0EC"/>
    <a:srgbClr val="003399"/>
    <a:srgbClr val="FF9900"/>
    <a:srgbClr val="F68222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5" autoAdjust="0"/>
    <p:restoredTop sz="99770" autoAdjust="0"/>
  </p:normalViewPr>
  <p:slideViewPr>
    <p:cSldViewPr>
      <p:cViewPr>
        <p:scale>
          <a:sx n="76" d="100"/>
          <a:sy n="76" d="100"/>
        </p:scale>
        <p:origin x="-888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>
      <p:cViewPr>
        <p:scale>
          <a:sx n="90" d="100"/>
          <a:sy n="90" d="100"/>
        </p:scale>
        <p:origin x="-390" y="150"/>
      </p:cViewPr>
      <p:guideLst>
        <p:guide orient="horz" pos="2222"/>
        <p:guide pos="294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99023C-7E46-4861-95EE-B4DAB919B4F8}" type="datetimeFigureOut">
              <a:rPr lang="en-US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19D1E-5B18-4F17-B22A-D535B755EB6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5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99979" y="1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4A469D7-DAA3-4D5D-8FF1-48B3D4F4C5BF}" type="datetimeFigureOut">
              <a:rPr lang="en-US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528638"/>
            <a:ext cx="3524250" cy="2644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5673" y="3350300"/>
            <a:ext cx="7485380" cy="3173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99979" y="6699377"/>
            <a:ext cx="4054581" cy="3526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AE9468-6EDA-492D-A22D-0CAE5875E7F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927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77A52-5D8A-46BC-AA05-20B0F8B90C8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45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0C3564-8C76-4A44-A5BE-1D1BC26289DB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ED60A-3B0F-4C53-896D-29428A7772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868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2E81A-ECBB-4E9E-BBCB-5590C684A013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1F836-44D5-4488-B95A-94EEAE7C121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1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640512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BE3725-B6F6-4B03-8FB8-6C70FAE4473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Date Placeholder 3"/>
          <p:cNvSpPr txBox="1">
            <a:spLocks/>
          </p:cNvSpPr>
          <p:nvPr userDrawn="1"/>
        </p:nvSpPr>
        <p:spPr>
          <a:xfrm>
            <a:off x="228600" y="6259512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3429000" y="633571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36746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fld id="{042AED99-7FB4-404E-8A97-64753DCE42EC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6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C9DF3-87E9-4968-A9BB-CE9A5B6B248C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9199C-1207-4A34-850F-CAB8D5CCC9F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66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445249"/>
            <a:ext cx="2895600" cy="36512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476999"/>
            <a:ext cx="2133600" cy="365125"/>
          </a:xfrm>
        </p:spPr>
        <p:txBody>
          <a:bodyPr/>
          <a:lstStyle/>
          <a:p>
            <a:pPr>
              <a:defRPr/>
            </a:pPr>
            <a:fld id="{5E7B38F0-3838-4F17-BD5E-456A0DF389F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228600" y="6162673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0066CC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3429000" y="623887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 smtClean="0">
                <a:solidFill>
                  <a:schemeClr val="tx1"/>
                </a:solidFill>
              </a:rPr>
              <a:t>Global Data Meeting,  October 201</a:t>
            </a:r>
            <a:r>
              <a:rPr lang="en-US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3ED5FE-EBDC-4816-8371-2503C36BB3C7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F9971-E4A8-4AAD-A01B-8B6C93FC87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330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46C026-3FB6-40DC-A0C8-43E1542C3551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18F97-B688-448B-ACAD-11B8E54D699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35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E65D0A-6396-49FC-B4E1-646E6B10F6EA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F68F4D-12AF-4335-BB9F-75DEC0361A9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35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B77071-59B3-4718-A8A6-C79BDA64C2E6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74370-783C-4A0E-B2EA-67A4E85E988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47787-4D45-465D-99AA-64047FB4DF35}" type="datetimeFigureOut">
              <a:rPr lang="en-US" smtClean="0"/>
              <a:pPr>
                <a:defRPr/>
              </a:pPr>
              <a:t>10/1/12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8CEACC-52E6-4820-A78C-4D252EB8EDC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4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362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0066CC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Research Data Alliance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i="1" dirty="0" smtClean="0">
                <a:solidFill>
                  <a:schemeClr val="tx1"/>
                </a:solidFill>
              </a:rPr>
              <a:t>Global Data Meeting,  October 201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FF0000"/>
          </a:solidFill>
          <a:latin typeface="Arial Rounded MT Bold" pitchFamily="34" charset="0"/>
          <a:ea typeface="Arial Unicode MS" pitchFamily="34" charset="-128"/>
          <a:cs typeface="Arial Unicode MS" pitchFamily="34" charset="-128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600"/>
        </a:spcBef>
        <a:buFont typeface="Arial" pitchFamily="34" charset="0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issues: certification, linking data and publications, education and workforce, cataloging existing efforts, legal interoperability, preservation, communications, policy, outreach, sustainability (institutional and economic), library role, authentication/access, </a:t>
            </a:r>
            <a:r>
              <a:rPr lang="en-US" b="1" dirty="0" err="1" smtClean="0">
                <a:solidFill>
                  <a:srgbClr val="0066CC"/>
                </a:solidFill>
              </a:rPr>
              <a:t>interop</a:t>
            </a:r>
            <a:r>
              <a:rPr lang="en-US" b="1" dirty="0" smtClean="0">
                <a:solidFill>
                  <a:srgbClr val="0066CC"/>
                </a:solidFill>
              </a:rPr>
              <a:t> of marine data, </a:t>
            </a:r>
            <a:r>
              <a:rPr lang="en-US" b="1" dirty="0" err="1" smtClean="0">
                <a:solidFill>
                  <a:srgbClr val="0066CC"/>
                </a:solidFill>
              </a:rPr>
              <a:t>interop</a:t>
            </a:r>
            <a:r>
              <a:rPr lang="en-US" b="1" dirty="0" smtClean="0">
                <a:solidFill>
                  <a:srgbClr val="0066CC"/>
                </a:solidFill>
              </a:rPr>
              <a:t> of medical data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r>
              <a:rPr lang="en-US" dirty="0" smtClean="0">
                <a:solidFill>
                  <a:srgbClr val="0066CC"/>
                </a:solidFill>
              </a:rPr>
              <a:t>  </a:t>
            </a:r>
            <a:r>
              <a:rPr lang="en-US" sz="2400" dirty="0" smtClean="0"/>
              <a:t>&lt;What should the community be doing to address these issues?  What are potential long-term efforts, short-term efforts, vehicles for activity, </a:t>
            </a:r>
            <a:r>
              <a:rPr lang="en-US" sz="2400" dirty="0" err="1" smtClean="0"/>
              <a:t>etc</a:t>
            </a:r>
            <a:r>
              <a:rPr lang="en-US" sz="2400" dirty="0" smtClean="0"/>
              <a:t>?&gt;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  </a:t>
            </a:r>
            <a:r>
              <a:rPr lang="en-US" sz="2400" dirty="0" smtClean="0"/>
              <a:t>&lt;Are there potential Working Group charters that might be developed from these issues?  If so, what?&gt;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041418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490696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issue: Criteria for Forming RDA Working Group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>
                <a:solidFill>
                  <a:srgbClr val="0066CC"/>
                </a:solidFill>
              </a:rPr>
              <a:t>What type of BOF structure is needed for RDA prior to forming WG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>
                <a:solidFill>
                  <a:srgbClr val="0066CC"/>
                </a:solidFill>
              </a:rPr>
              <a:t>Before Form Working Group:</a:t>
            </a:r>
          </a:p>
          <a:p>
            <a:pPr lvl="2">
              <a:spcBef>
                <a:spcPts val="2400"/>
              </a:spcBef>
            </a:pPr>
            <a:r>
              <a:rPr lang="en-US" sz="1600" b="1" dirty="0" smtClean="0">
                <a:solidFill>
                  <a:srgbClr val="0066CC"/>
                </a:solidFill>
              </a:rPr>
              <a:t>Gap Analysis/Due Diligence as BOF?</a:t>
            </a:r>
          </a:p>
          <a:p>
            <a:pPr lvl="2">
              <a:spcBef>
                <a:spcPts val="2400"/>
              </a:spcBef>
            </a:pPr>
            <a:r>
              <a:rPr lang="en-US" sz="1600" b="1" dirty="0" smtClean="0">
                <a:solidFill>
                  <a:srgbClr val="0066CC"/>
                </a:solidFill>
              </a:rPr>
              <a:t>Where does topic fit as an RDA Accelerant? Convincing Argument to wider community?</a:t>
            </a:r>
            <a:endParaRPr lang="en-US" sz="16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</a:t>
            </a:r>
          </a:p>
        </p:txBody>
      </p:sp>
    </p:spTree>
    <p:extLst>
      <p:ext uri="{BB962C8B-B14F-4D97-AF65-F5344CB8AC3E}">
        <p14:creationId xmlns:p14="http://schemas.microsoft.com/office/powerpoint/2010/main" val="395065693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8153400" cy="5105400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800"/>
              </a:spcBef>
            </a:pPr>
            <a:r>
              <a:rPr lang="en-US" sz="1900" b="1" dirty="0" smtClean="0">
                <a:solidFill>
                  <a:srgbClr val="0066CC"/>
                </a:solidFill>
              </a:rPr>
              <a:t>Focus issue: Certification of Repositories</a:t>
            </a:r>
            <a:endParaRPr lang="en-US" sz="1900" dirty="0" smtClean="0"/>
          </a:p>
          <a:p>
            <a:pPr>
              <a:spcBef>
                <a:spcPts val="2400"/>
              </a:spcBef>
            </a:pPr>
            <a:r>
              <a:rPr lang="en-US" sz="1700" b="1" dirty="0" smtClean="0">
                <a:solidFill>
                  <a:srgbClr val="0066CC"/>
                </a:solidFill>
              </a:rPr>
              <a:t>Approaches:</a:t>
            </a:r>
            <a:r>
              <a:rPr lang="en-US" sz="1700" dirty="0" smtClean="0">
                <a:solidFill>
                  <a:srgbClr val="0066CC"/>
                </a:solidFill>
              </a:rPr>
              <a:t>  </a:t>
            </a:r>
          </a:p>
          <a:p>
            <a:pPr lvl="1">
              <a:spcBef>
                <a:spcPts val="2400"/>
              </a:spcBef>
            </a:pPr>
            <a:r>
              <a:rPr lang="en-US" sz="1700" b="1" dirty="0" smtClean="0"/>
              <a:t>How do we implement and fund assessment practices worldwide?</a:t>
            </a:r>
          </a:p>
          <a:p>
            <a:pPr lvl="1">
              <a:spcBef>
                <a:spcPts val="2400"/>
              </a:spcBef>
            </a:pPr>
            <a:r>
              <a:rPr lang="en-US" sz="1700" b="1" dirty="0" smtClean="0"/>
              <a:t>How do we raise awareness that repositories should be certified?</a:t>
            </a:r>
          </a:p>
          <a:p>
            <a:pPr lvl="1">
              <a:spcBef>
                <a:spcPts val="2400"/>
              </a:spcBef>
            </a:pPr>
            <a:r>
              <a:rPr lang="en-US" sz="1700" b="1" dirty="0" smtClean="0">
                <a:solidFill>
                  <a:srgbClr val="0066CC"/>
                </a:solidFill>
              </a:rPr>
              <a:t>Existing Best Practices:</a:t>
            </a:r>
          </a:p>
          <a:p>
            <a:pPr lvl="2">
              <a:spcBef>
                <a:spcPts val="2400"/>
              </a:spcBef>
            </a:pPr>
            <a:r>
              <a:rPr lang="en-US" sz="1700" b="1" dirty="0" err="1" smtClean="0"/>
              <a:t>DataSeal</a:t>
            </a:r>
            <a:r>
              <a:rPr lang="en-US" sz="1700" b="1" dirty="0" smtClean="0"/>
              <a:t> of Approval – DIN – ISO – RLG TRAC</a:t>
            </a:r>
            <a:endParaRPr lang="en-US" sz="1700" dirty="0" smtClean="0"/>
          </a:p>
          <a:p>
            <a:pPr>
              <a:spcBef>
                <a:spcPts val="2400"/>
              </a:spcBef>
            </a:pPr>
            <a:r>
              <a:rPr lang="en-US" sz="1700" b="1" dirty="0" smtClean="0">
                <a:solidFill>
                  <a:srgbClr val="0066CC"/>
                </a:solidFill>
              </a:rPr>
              <a:t>Alignment with RDA?:</a:t>
            </a:r>
            <a:endParaRPr lang="en-US" sz="1700" b="1" dirty="0" smtClean="0">
              <a:solidFill>
                <a:srgbClr val="000000"/>
              </a:solidFill>
            </a:endParaRPr>
          </a:p>
          <a:p>
            <a:pPr lvl="1">
              <a:spcBef>
                <a:spcPts val="2400"/>
              </a:spcBef>
            </a:pPr>
            <a:r>
              <a:rPr lang="en-US" sz="1700" b="1" dirty="0" smtClean="0">
                <a:solidFill>
                  <a:srgbClr val="000000"/>
                </a:solidFill>
              </a:rPr>
              <a:t>Standards for Certification are the important component for RDA</a:t>
            </a:r>
          </a:p>
          <a:p>
            <a:pPr lvl="1">
              <a:spcBef>
                <a:spcPts val="2400"/>
              </a:spcBef>
            </a:pPr>
            <a:r>
              <a:rPr lang="en-US" sz="1700" b="1" dirty="0" smtClean="0">
                <a:solidFill>
                  <a:srgbClr val="000000"/>
                </a:solidFill>
              </a:rPr>
              <a:t>What certification criteria effects capability to share data?  Is this RDA low hanging fruit?</a:t>
            </a:r>
          </a:p>
          <a:p>
            <a:pPr lvl="1">
              <a:spcBef>
                <a:spcPts val="2400"/>
              </a:spcBef>
            </a:pPr>
            <a:r>
              <a:rPr lang="en-US" sz="1700" b="1" dirty="0" smtClean="0">
                <a:solidFill>
                  <a:srgbClr val="000000"/>
                </a:solidFill>
              </a:rPr>
              <a:t>Lack of trust is an impediment to the sharing of data </a:t>
            </a:r>
            <a:endParaRPr lang="en-US" sz="1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76849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5181600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issue: Linking of Data and Publications (Data Citation)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Approaches:</a:t>
            </a:r>
            <a:endParaRPr lang="en-US" sz="2400" dirty="0" smtClean="0"/>
          </a:p>
          <a:p>
            <a:pPr lvl="1">
              <a:spcBef>
                <a:spcPts val="2400"/>
              </a:spcBef>
            </a:pPr>
            <a:r>
              <a:rPr lang="en-US" sz="1700" b="1" dirty="0">
                <a:solidFill>
                  <a:srgbClr val="0066CC"/>
                </a:solidFill>
              </a:rPr>
              <a:t>Existing Best Practices:</a:t>
            </a:r>
          </a:p>
          <a:p>
            <a:pPr lvl="2">
              <a:spcBef>
                <a:spcPts val="2400"/>
              </a:spcBef>
            </a:pPr>
            <a:r>
              <a:rPr lang="en-US" sz="1700" b="1" dirty="0" smtClean="0"/>
              <a:t>Social Science Data Archives and Proper Data Citation with DOI – Sloan Foundation Meeting with Editors on Data Citation – Thomson/Reuters Data Citation Index (impact for data)  - </a:t>
            </a:r>
            <a:r>
              <a:rPr lang="en-US" sz="1700" b="1" dirty="0" err="1" smtClean="0"/>
              <a:t>DataCite</a:t>
            </a:r>
            <a:r>
              <a:rPr lang="en-US" sz="1700" b="1" dirty="0" smtClean="0"/>
              <a:t> – IATF – Co-Data (existing group) - </a:t>
            </a:r>
          </a:p>
          <a:p>
            <a:pPr lvl="2">
              <a:spcBef>
                <a:spcPts val="2400"/>
              </a:spcBef>
            </a:pPr>
            <a:r>
              <a:rPr lang="en-US" sz="1700" b="1" dirty="0" smtClean="0"/>
              <a:t>Stakeholders: Professional Associations – Publishers – Editors - 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RDA?: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>
                <a:solidFill>
                  <a:srgbClr val="000000"/>
                </a:solidFill>
              </a:rPr>
              <a:t>Catalog Existing Efforts for best practices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>
                <a:solidFill>
                  <a:srgbClr val="000000"/>
                </a:solidFill>
              </a:rPr>
              <a:t>How do PIDs for data – authors – organizations fit together within a linked data eco-system</a:t>
            </a:r>
          </a:p>
          <a:p>
            <a:pPr lvl="1">
              <a:spcBef>
                <a:spcPts val="2400"/>
              </a:spcBef>
            </a:pPr>
            <a:r>
              <a:rPr lang="en-US" sz="2000" b="1" dirty="0" smtClean="0">
                <a:solidFill>
                  <a:srgbClr val="000000"/>
                </a:solidFill>
              </a:rPr>
              <a:t>Recognizing non-standard citations in the academic realm for purposes of tenure </a:t>
            </a:r>
            <a:r>
              <a:rPr lang="en-US" sz="2000" b="1" dirty="0" err="1" smtClean="0">
                <a:solidFill>
                  <a:srgbClr val="000000"/>
                </a:solidFill>
              </a:rPr>
              <a:t>etc</a:t>
            </a:r>
            <a:endParaRPr lang="en-US" sz="2000" b="1" dirty="0" smtClean="0">
              <a:solidFill>
                <a:srgbClr val="000000"/>
              </a:solidFill>
            </a:endParaRPr>
          </a:p>
          <a:p>
            <a:pPr lvl="1">
              <a:spcBef>
                <a:spcPts val="2400"/>
              </a:spcBef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8908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490696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issue: Education/Workforce Issues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Role of libraries - data centers - others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Changing academic incentives for data work 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Curricula: Fox – </a:t>
            </a:r>
            <a:r>
              <a:rPr lang="en-US" b="1" dirty="0" err="1" smtClean="0">
                <a:solidFill>
                  <a:srgbClr val="000000"/>
                </a:solidFill>
              </a:rPr>
              <a:t>Borgman</a:t>
            </a:r>
            <a:r>
              <a:rPr lang="en-US" b="1" dirty="0" smtClean="0">
                <a:solidFill>
                  <a:srgbClr val="000000"/>
                </a:solidFill>
              </a:rPr>
              <a:t> – CLIR Inventory – BRDI survey - others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Define research data competencies for:</a:t>
            </a:r>
          </a:p>
          <a:p>
            <a:pPr lvl="2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Domain scientists – discipline scientists – technicians – data wranglers</a:t>
            </a:r>
          </a:p>
          <a:p>
            <a:pPr lvl="2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Where are the consistencies?</a:t>
            </a:r>
          </a:p>
          <a:p>
            <a:pPr lvl="2">
              <a:spcBef>
                <a:spcPts val="2400"/>
              </a:spcBef>
            </a:pPr>
            <a:endParaRPr lang="en-US" b="1" dirty="0">
              <a:solidFill>
                <a:srgbClr val="000000"/>
              </a:solidFill>
            </a:endParaRPr>
          </a:p>
          <a:p>
            <a:pPr lvl="1">
              <a:spcBef>
                <a:spcPts val="2400"/>
              </a:spcBef>
            </a:pPr>
            <a:endParaRPr lang="en-US" b="1" dirty="0" smtClean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51137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&lt;Various&gt; Interest Group Summary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490696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8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Focus issue: Legal Interoperability including IPR &amp; confidentiality</a:t>
            </a:r>
            <a:endParaRPr lang="en-US" sz="2400" dirty="0" smtClean="0"/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Approaches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Mechanism for integrating data that is compatible with legal policy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Better understanding of public law and licensing for use/re-use</a:t>
            </a:r>
          </a:p>
          <a:p>
            <a:pPr>
              <a:spcBef>
                <a:spcPts val="2400"/>
              </a:spcBef>
            </a:pPr>
            <a:r>
              <a:rPr lang="en-US" b="1" dirty="0" smtClean="0">
                <a:solidFill>
                  <a:srgbClr val="0066CC"/>
                </a:solidFill>
              </a:rPr>
              <a:t>Alignment with RDA?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Comment on </a:t>
            </a:r>
            <a:r>
              <a:rPr lang="en-US" b="1" dirty="0" err="1" smtClean="0">
                <a:solidFill>
                  <a:srgbClr val="000000"/>
                </a:solidFill>
              </a:rPr>
              <a:t>ScienceCommons</a:t>
            </a:r>
            <a:r>
              <a:rPr lang="en-US" b="1" dirty="0" smtClean="0">
                <a:solidFill>
                  <a:srgbClr val="000000"/>
                </a:solidFill>
              </a:rPr>
              <a:t> Model to improve or enhance?</a:t>
            </a:r>
          </a:p>
          <a:p>
            <a:pPr lvl="1">
              <a:spcBef>
                <a:spcPts val="2400"/>
              </a:spcBef>
            </a:pPr>
            <a:r>
              <a:rPr lang="en-US" b="1" dirty="0" smtClean="0">
                <a:solidFill>
                  <a:srgbClr val="000000"/>
                </a:solidFill>
              </a:rPr>
              <a:t>How to best use license framework to enable more advanced data interoperability</a:t>
            </a:r>
          </a:p>
          <a:p>
            <a:pPr lvl="2">
              <a:spcBef>
                <a:spcPts val="2400"/>
              </a:spcBef>
            </a:pPr>
            <a:endParaRPr lang="en-US" b="1" dirty="0">
              <a:solidFill>
                <a:srgbClr val="000000"/>
              </a:solidFill>
            </a:endParaRPr>
          </a:p>
          <a:p>
            <a:pPr lvl="1">
              <a:spcBef>
                <a:spcPts val="2400"/>
              </a:spcBef>
            </a:pPr>
            <a:endParaRPr lang="en-US" b="1" dirty="0" smtClean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71746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RPI 2</Template>
  <TotalTime>13400</TotalTime>
  <Words>527</Words>
  <Application>Microsoft Macintosh PowerPoint</Application>
  <PresentationFormat>On-screen Show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&lt;Various&gt; Interest Group Summary Slide</vt:lpstr>
      <vt:lpstr>&lt;Various&gt; Interest Group Summary Slide</vt:lpstr>
      <vt:lpstr>&lt;Various&gt; Interest Group Summary Slide</vt:lpstr>
      <vt:lpstr>&lt;Various&gt; Interest Group Summary Slide</vt:lpstr>
      <vt:lpstr>&lt;Various&gt; Interest Group Summary Slide</vt:lpstr>
      <vt:lpstr>&lt;Various&gt; Interest Group Summary Slide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Cyberinfrastructure Deconstructed</dc:title>
  <dc:creator>bermaf</dc:creator>
  <cp:lastModifiedBy>Robert Ping</cp:lastModifiedBy>
  <cp:revision>848</cp:revision>
  <cp:lastPrinted>2012-09-28T18:56:07Z</cp:lastPrinted>
  <dcterms:created xsi:type="dcterms:W3CDTF">2012-09-30T20:22:30Z</dcterms:created>
  <dcterms:modified xsi:type="dcterms:W3CDTF">2012-10-01T22:30:15Z</dcterms:modified>
</cp:coreProperties>
</file>